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92" r:id="rId10"/>
    <p:sldMasterId id="2147483804" r:id="rId11"/>
  </p:sldMasterIdLst>
  <p:sldIdLst>
    <p:sldId id="256" r:id="rId12"/>
    <p:sldId id="276" r:id="rId13"/>
    <p:sldId id="257" r:id="rId14"/>
    <p:sldId id="260" r:id="rId15"/>
    <p:sldId id="262" r:id="rId16"/>
    <p:sldId id="261" r:id="rId17"/>
    <p:sldId id="279" r:id="rId18"/>
    <p:sldId id="264" r:id="rId19"/>
    <p:sldId id="281" r:id="rId20"/>
    <p:sldId id="280" r:id="rId21"/>
    <p:sldId id="282" r:id="rId22"/>
    <p:sldId id="285" r:id="rId23"/>
    <p:sldId id="286" r:id="rId24"/>
    <p:sldId id="265" r:id="rId25"/>
    <p:sldId id="266" r:id="rId26"/>
    <p:sldId id="267" r:id="rId27"/>
    <p:sldId id="268" r:id="rId28"/>
    <p:sldId id="269" r:id="rId29"/>
    <p:sldId id="271" r:id="rId30"/>
    <p:sldId id="270" r:id="rId31"/>
    <p:sldId id="273" r:id="rId32"/>
    <p:sldId id="272" r:id="rId33"/>
    <p:sldId id="278" r:id="rId34"/>
    <p:sldId id="277" r:id="rId35"/>
    <p:sldId id="283" r:id="rId36"/>
    <p:sldId id="284" r:id="rId37"/>
    <p:sldId id="27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00FF"/>
    <a:srgbClr val="00CC00"/>
    <a:srgbClr val="0DE3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9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5" name="Picture 3" descr="A:\minispi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307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7" name="Picture 5" descr="A:\minispir.GIF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1117600" y="6115050"/>
            <a:ext cx="19304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115050"/>
            <a:ext cx="2844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15050"/>
            <a:ext cx="1828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0800"/>
            <a:ext cx="8926513" cy="6743700"/>
            <a:chOff x="0" y="42"/>
            <a:chExt cx="4217" cy="566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42"/>
              <a:ext cx="4217" cy="5664"/>
              <a:chOff x="0" y="42"/>
              <a:chExt cx="4217" cy="5664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ltGray">
              <a:xfrm>
                <a:off x="250" y="169"/>
                <a:ext cx="3967" cy="5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3" name="Picture 5" descr="A:\minispir.GIF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ltGray">
              <a:xfrm>
                <a:off x="0" y="42"/>
                <a:ext cx="558" cy="3600"/>
              </a:xfrm>
              <a:prstGeom prst="rect">
                <a:avLst/>
              </a:prstGeom>
              <a:noFill/>
            </p:spPr>
          </p:pic>
          <p:sp>
            <p:nvSpPr>
              <p:cNvPr id="2054" name="Rectangle 6"/>
              <p:cNvSpPr>
                <a:spLocks noChangeArrowheads="1"/>
              </p:cNvSpPr>
              <p:nvPr/>
            </p:nvSpPr>
            <p:spPr bwMode="ltGray">
              <a:xfrm>
                <a:off x="282" y="3468"/>
                <a:ext cx="49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5" name="Picture 7" descr="A:\minispir.GIF"/>
              <p:cNvPicPr>
                <a:picLocks noChangeAspect="1" noChangeArrowheads="1"/>
              </p:cNvPicPr>
              <p:nvPr/>
            </p:nvPicPr>
            <p:blipFill>
              <a:blip r:embed="rId13"/>
              <a:srcRect t="39999"/>
              <a:stretch>
                <a:fillRect/>
              </a:stretch>
            </p:blipFill>
            <p:spPr bwMode="ltGray">
              <a:xfrm>
                <a:off x="0" y="3546"/>
                <a:ext cx="558" cy="216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543" y="1296"/>
              <a:ext cx="3658" cy="4032"/>
              <a:chOff x="198" y="1296"/>
              <a:chExt cx="3658" cy="4032"/>
            </a:xfrm>
          </p:grpSpPr>
          <p:sp>
            <p:nvSpPr>
              <p:cNvPr id="2057" name="Line 9"/>
              <p:cNvSpPr>
                <a:spLocks noChangeShapeType="1"/>
              </p:cNvSpPr>
              <p:nvPr/>
            </p:nvSpPr>
            <p:spPr bwMode="ltGray">
              <a:xfrm>
                <a:off x="198" y="129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ltGray">
              <a:xfrm>
                <a:off x="198" y="148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ltGray">
              <a:xfrm>
                <a:off x="198" y="168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ltGray">
              <a:xfrm>
                <a:off x="198" y="187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ltGray">
              <a:xfrm>
                <a:off x="198" y="206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ltGray">
              <a:xfrm>
                <a:off x="198" y="225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ltGray">
              <a:xfrm>
                <a:off x="198" y="244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ltGray">
              <a:xfrm>
                <a:off x="198" y="264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ltGray">
              <a:xfrm>
                <a:off x="198" y="283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ltGray">
              <a:xfrm>
                <a:off x="198" y="302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ltGray">
              <a:xfrm>
                <a:off x="198" y="321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ltGray">
              <a:xfrm>
                <a:off x="198" y="340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ltGray">
              <a:xfrm>
                <a:off x="198" y="360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ltGray">
              <a:xfrm>
                <a:off x="198" y="379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ltGray">
              <a:xfrm>
                <a:off x="198" y="398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ltGray">
              <a:xfrm>
                <a:off x="198" y="417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ltGray">
              <a:xfrm>
                <a:off x="198" y="436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ltGray">
              <a:xfrm>
                <a:off x="198" y="456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ltGray">
              <a:xfrm>
                <a:off x="198" y="475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ltGray">
              <a:xfrm>
                <a:off x="198" y="494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ltGray">
              <a:xfrm>
                <a:off x="198" y="513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ltGray">
              <a:xfrm>
                <a:off x="198" y="532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79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00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716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14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157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endParaRPr lang="ru-RU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928802"/>
            <a:ext cx="6700830" cy="188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ВНУТРЕННЯЯ СРЕДА ОРГАНИЗМА - ОСНОВА ЕГО ЦЕЛОСТНОСТИ.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КРОВЬ.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568818"/>
          </a:xfrm>
        </p:spPr>
        <p:txBody>
          <a:bodyPr/>
          <a:lstStyle/>
          <a:p>
            <a:pPr algn="r"/>
            <a:r>
              <a:rPr lang="ru-RU" i="1" dirty="0" smtClean="0"/>
              <a:t>БИОЛОГИЯ, 8 КЛАСС</a:t>
            </a:r>
            <a:endParaRPr lang="ru-RU" i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96494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Форменные элементы крови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714488"/>
          <a:ext cx="8429684" cy="47799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0198"/>
                <a:gridCol w="1198534"/>
                <a:gridCol w="1499292"/>
                <a:gridCol w="1158112"/>
                <a:gridCol w="1501912"/>
                <a:gridCol w="1571636"/>
              </a:tblGrid>
              <a:tr h="71119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название  клеток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строение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кол-во  в 1мм</a:t>
                      </a:r>
                      <a:r>
                        <a:rPr lang="ru-RU" sz="1600" baseline="30000" dirty="0" smtClean="0"/>
                        <a:t>2  </a:t>
                      </a:r>
                      <a:r>
                        <a:rPr lang="ru-RU" sz="1600" baseline="0" dirty="0" smtClean="0"/>
                        <a:t>крови</a:t>
                      </a:r>
                      <a:endParaRPr lang="ru-RU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функция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место образования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время жизни</a:t>
                      </a:r>
                      <a:endParaRPr lang="ru-RU" sz="1600" dirty="0"/>
                    </a:p>
                  </a:txBody>
                  <a:tcPr/>
                </a:tc>
              </a:tr>
              <a:tr h="13562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эритроциты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D=8 </a:t>
                      </a:r>
                      <a:r>
                        <a:rPr lang="ru-RU" sz="1600" dirty="0" smtClean="0"/>
                        <a:t>мкм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♀</a:t>
                      </a:r>
                      <a:r>
                        <a:rPr lang="ru-RU" sz="1600" baseline="0" dirty="0" smtClean="0"/>
                        <a:t> - 4,5млн,</a:t>
                      </a:r>
                    </a:p>
                    <a:p>
                      <a:r>
                        <a:rPr lang="ru-RU" sz="1600" baseline="0" dirty="0" smtClean="0"/>
                        <a:t>♂ - 5 </a:t>
                      </a:r>
                      <a:r>
                        <a:rPr lang="ru-RU" sz="1600" baseline="0" dirty="0" err="1" smtClean="0"/>
                        <a:t>млн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транс-портная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ККМ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120 дней</a:t>
                      </a:r>
                      <a:endParaRPr lang="ru-RU" sz="1600" dirty="0"/>
                    </a:p>
                  </a:txBody>
                  <a:tcPr/>
                </a:tc>
              </a:tr>
              <a:tr h="13562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лейкоциты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r>
                        <a:rPr lang="ru-RU" sz="1600" dirty="0" smtClean="0"/>
                        <a:t>=20мкм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– 8 тыс.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защитная (</a:t>
                      </a:r>
                      <a:r>
                        <a:rPr lang="ru-RU" sz="1600" dirty="0" err="1" smtClean="0"/>
                        <a:t>иммун</a:t>
                      </a:r>
                      <a:r>
                        <a:rPr lang="ru-RU" sz="1600" dirty="0" smtClean="0"/>
                        <a:t>-</a:t>
                      </a:r>
                    </a:p>
                    <a:p>
                      <a:r>
                        <a:rPr lang="ru-RU" sz="1600" dirty="0" err="1" smtClean="0"/>
                        <a:t>ная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ККМ, селезёнка, </a:t>
                      </a:r>
                      <a:r>
                        <a:rPr lang="ru-RU" sz="1600" dirty="0" err="1" smtClean="0"/>
                        <a:t>лимфоузлы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  </a:t>
                      </a:r>
                      <a:r>
                        <a:rPr lang="ru-RU" sz="1600" dirty="0" err="1" smtClean="0"/>
                        <a:t>неск</a:t>
                      </a:r>
                      <a:r>
                        <a:rPr lang="ru-RU" sz="1600" dirty="0" smtClean="0"/>
                        <a:t>. дней до десятков лет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3562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тромбоциты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r>
                        <a:rPr lang="ru-RU" sz="1600" dirty="0" smtClean="0"/>
                        <a:t>=2-5мкм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250-400 тыс.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свёртыва</a:t>
                      </a:r>
                      <a:r>
                        <a:rPr lang="ru-RU" sz="1600" dirty="0" smtClean="0"/>
                        <a:t>- </a:t>
                      </a:r>
                      <a:r>
                        <a:rPr lang="ru-RU" sz="1600" dirty="0" err="1" smtClean="0"/>
                        <a:t>ние</a:t>
                      </a:r>
                      <a:r>
                        <a:rPr lang="ru-RU" sz="1600" dirty="0" smtClean="0"/>
                        <a:t>  крови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ККМ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2 -7 дней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8594" t="36458" r="23437" b="37500"/>
          <a:stretch>
            <a:fillRect/>
          </a:stretch>
        </p:blipFill>
        <p:spPr bwMode="auto">
          <a:xfrm>
            <a:off x="2000232" y="2857496"/>
            <a:ext cx="5915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65602" t="68025" r="9398" b="6975"/>
          <a:stretch>
            <a:fillRect/>
          </a:stretch>
        </p:blipFill>
        <p:spPr bwMode="auto">
          <a:xfrm>
            <a:off x="2000232" y="4214818"/>
            <a:ext cx="857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71946" t="31833" r="4643" b="15667"/>
          <a:stretch>
            <a:fillRect/>
          </a:stretch>
        </p:blipFill>
        <p:spPr bwMode="auto">
          <a:xfrm>
            <a:off x="2071670" y="5572140"/>
            <a:ext cx="507720" cy="52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cs typeface="Aharoni" pitchFamily="2" charset="-79"/>
              </a:rPr>
              <a:t>Интересно знать, что…</a:t>
            </a:r>
            <a:endParaRPr lang="ru-RU" sz="3600" b="1" i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организме взрослого человека </a:t>
            </a:r>
            <a:r>
              <a:rPr lang="ru-RU" b="1" dirty="0" smtClean="0">
                <a:solidFill>
                  <a:srgbClr val="7030A0"/>
                </a:solidFill>
              </a:rPr>
              <a:t>4-5 л</a:t>
            </a:r>
            <a:r>
              <a:rPr lang="ru-RU" dirty="0" smtClean="0"/>
              <a:t> крови, она составляет </a:t>
            </a:r>
            <a:r>
              <a:rPr lang="ru-RU" b="1" dirty="0" smtClean="0">
                <a:solidFill>
                  <a:srgbClr val="7030A0"/>
                </a:solidFill>
              </a:rPr>
              <a:t>7 - 8% </a:t>
            </a:r>
            <a:r>
              <a:rPr lang="ru-RU" dirty="0" smtClean="0"/>
              <a:t>от массы тела.</a:t>
            </a:r>
          </a:p>
          <a:p>
            <a:r>
              <a:rPr lang="ru-RU" dirty="0" smtClean="0"/>
              <a:t>Общая площадь поверхности эритроцитов </a:t>
            </a:r>
            <a:r>
              <a:rPr lang="ru-RU" b="1" dirty="0" smtClean="0">
                <a:solidFill>
                  <a:srgbClr val="7030A0"/>
                </a:solidFill>
              </a:rPr>
              <a:t>1/3 га.</a:t>
            </a:r>
          </a:p>
          <a:p>
            <a:r>
              <a:rPr lang="ru-RU" dirty="0" smtClean="0"/>
              <a:t>За сутки в организме образуется </a:t>
            </a:r>
            <a:r>
              <a:rPr lang="ru-RU" b="1" dirty="0" smtClean="0">
                <a:solidFill>
                  <a:srgbClr val="7030A0"/>
                </a:solidFill>
              </a:rPr>
              <a:t>300 </a:t>
            </a:r>
            <a:r>
              <a:rPr lang="ru-RU" b="1" dirty="0" err="1" smtClean="0">
                <a:solidFill>
                  <a:srgbClr val="7030A0"/>
                </a:solidFill>
              </a:rPr>
              <a:t>млрд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эритроцитов.</a:t>
            </a:r>
          </a:p>
          <a:p>
            <a:r>
              <a:rPr lang="ru-RU" dirty="0" smtClean="0"/>
              <a:t>Селезёнка-депо эритроцитов, содержит до </a:t>
            </a:r>
            <a:r>
              <a:rPr lang="ru-RU" b="1" dirty="0" smtClean="0">
                <a:solidFill>
                  <a:srgbClr val="7030A0"/>
                </a:solidFill>
              </a:rPr>
              <a:t>300 мл </a:t>
            </a:r>
            <a:r>
              <a:rPr lang="ru-RU" dirty="0" smtClean="0"/>
              <a:t>крови.</a:t>
            </a:r>
          </a:p>
          <a:p>
            <a:r>
              <a:rPr lang="ru-RU" dirty="0" smtClean="0"/>
              <a:t>Молодые эритроциты содержат ядра,  зрелые – нет, почти весь объём занимает белок </a:t>
            </a:r>
            <a:r>
              <a:rPr lang="ru-RU" b="1" i="1" dirty="0" smtClean="0">
                <a:solidFill>
                  <a:srgbClr val="7030A0"/>
                </a:solidFill>
              </a:rPr>
              <a:t>гемоглобин.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Малокровие</a:t>
            </a:r>
            <a:r>
              <a:rPr lang="ru-RU" dirty="0" smtClean="0"/>
              <a:t>  </a:t>
            </a:r>
            <a:r>
              <a:rPr lang="ru-RU" b="1" i="1" dirty="0" smtClean="0">
                <a:solidFill>
                  <a:srgbClr val="C00000"/>
                </a:solidFill>
              </a:rPr>
              <a:t>(анемия) </a:t>
            </a:r>
            <a:r>
              <a:rPr lang="ru-RU" dirty="0" smtClean="0"/>
              <a:t>обусловлено малым количеством эритроцитов или низким содержанием гемоглобина.</a:t>
            </a:r>
            <a:endParaRPr lang="ru-RU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 descr="2006071817023044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85728"/>
            <a:ext cx="1189038" cy="10001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Виды лейкоцитов и их функции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657376"/>
                <a:gridCol w="2786082"/>
                <a:gridCol w="17287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 клеток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в </a:t>
                      </a:r>
                      <a:r>
                        <a:rPr lang="ru-RU" dirty="0" err="1" smtClean="0"/>
                        <a:t>орга-низме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Гранулоциты  (72%)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нейтрофилы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фагоцитоз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эозинофилы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1,5%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антиаллергенное</a:t>
                      </a:r>
                      <a:r>
                        <a:rPr lang="ru-RU" dirty="0" smtClean="0"/>
                        <a:t> 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базофилы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0,5%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образуют гепарин, гистамин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Агранулоциты (28%)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моноциты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фагоцитоз,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err="1" smtClean="0"/>
                        <a:t>выра-ботка</a:t>
                      </a:r>
                      <a:r>
                        <a:rPr lang="ru-RU" dirty="0" smtClean="0"/>
                        <a:t>  интерферона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Лимфоциты (Т,  В)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выработка антител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2943" t="21591" r="4405" b="11363"/>
          <a:stretch>
            <a:fillRect/>
          </a:stretch>
        </p:blipFill>
        <p:spPr bwMode="auto">
          <a:xfrm>
            <a:off x="7215206" y="2000240"/>
            <a:ext cx="102434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001056" cy="1285884"/>
          </a:xfrm>
        </p:spPr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                      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3100" smtClean="0"/>
              <a:t>Свёртывание крови- защитный механизм от кровопотери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183880" cy="5045208"/>
          </a:xfrm>
        </p:spPr>
        <p:txBody>
          <a:bodyPr>
            <a:normAutofit/>
          </a:bodyPr>
          <a:lstStyle/>
          <a:p>
            <a:r>
              <a:rPr lang="ru-RU" sz="1800" smtClean="0"/>
              <a:t>При разрушении </a:t>
            </a:r>
            <a:r>
              <a:rPr lang="ru-RU" sz="1800" b="1" smtClean="0">
                <a:solidFill>
                  <a:srgbClr val="FF0000"/>
                </a:solidFill>
              </a:rPr>
              <a:t>тромбоцитов</a:t>
            </a:r>
            <a:r>
              <a:rPr lang="ru-RU" sz="1800" smtClean="0"/>
              <a:t> (ранении) образуется </a:t>
            </a:r>
            <a:r>
              <a:rPr lang="ru-RU" sz="1800" b="1" smtClean="0">
                <a:solidFill>
                  <a:srgbClr val="FF0000"/>
                </a:solidFill>
              </a:rPr>
              <a:t>тромбопластин</a:t>
            </a:r>
            <a:r>
              <a:rPr lang="ru-RU" sz="1800" smtClean="0"/>
              <a:t>, который реагируя с белком </a:t>
            </a:r>
            <a:r>
              <a:rPr lang="ru-RU" sz="1800" b="1" smtClean="0">
                <a:solidFill>
                  <a:srgbClr val="0070C0"/>
                </a:solidFill>
              </a:rPr>
              <a:t>протромбином </a:t>
            </a:r>
            <a:r>
              <a:rPr lang="ru-RU" sz="1800" smtClean="0"/>
              <a:t>(образуется в печени), превращается в </a:t>
            </a:r>
            <a:r>
              <a:rPr lang="ru-RU" sz="1800" b="1" smtClean="0">
                <a:solidFill>
                  <a:srgbClr val="7030A0"/>
                </a:solidFill>
              </a:rPr>
              <a:t>тромбин</a:t>
            </a:r>
            <a:r>
              <a:rPr lang="ru-RU" sz="1800" smtClean="0"/>
              <a:t>. </a:t>
            </a:r>
          </a:p>
          <a:p>
            <a:r>
              <a:rPr lang="ru-RU" sz="1800" smtClean="0"/>
              <a:t>Тромбин взаимодействует с растворимым белком плазмы </a:t>
            </a:r>
            <a:r>
              <a:rPr lang="ru-RU" sz="1800" b="1" smtClean="0">
                <a:solidFill>
                  <a:srgbClr val="00B050"/>
                </a:solidFill>
              </a:rPr>
              <a:t>фибриногеном</a:t>
            </a:r>
            <a:r>
              <a:rPr lang="ru-RU" sz="1800" smtClean="0"/>
              <a:t> и превращает его в нерастворимый </a:t>
            </a:r>
            <a:r>
              <a:rPr lang="ru-RU" sz="1800" b="1" smtClean="0">
                <a:solidFill>
                  <a:srgbClr val="C00000"/>
                </a:solidFill>
              </a:rPr>
              <a:t>фибрин, </a:t>
            </a:r>
            <a:r>
              <a:rPr lang="ru-RU" sz="1800" smtClean="0"/>
              <a:t>на нитях фибрина осаждаются эритроциты, образуется  </a:t>
            </a:r>
            <a:r>
              <a:rPr lang="ru-RU" sz="1800" b="1" smtClean="0"/>
              <a:t>ТРОМБ – </a:t>
            </a:r>
            <a:r>
              <a:rPr lang="ru-RU" sz="1800" smtClean="0"/>
              <a:t>сгусток крови в ране, препятствующий  кровотечению. (Благотворно влияют на его образование соли кальция и витамин К). Тромб при небольших кровотечениях образуется в течение 3-8 минут.</a:t>
            </a:r>
          </a:p>
          <a:p>
            <a:endParaRPr lang="ru-RU" sz="1800" smtClean="0"/>
          </a:p>
          <a:p>
            <a:r>
              <a:rPr lang="ru-RU" sz="1800" b="1" smtClean="0">
                <a:solidFill>
                  <a:srgbClr val="7030A0"/>
                </a:solidFill>
              </a:rPr>
              <a:t>Гемофилия </a:t>
            </a:r>
            <a:r>
              <a:rPr lang="ru-RU" sz="1800" smtClean="0"/>
              <a:t>– несвёртываемость</a:t>
            </a:r>
          </a:p>
          <a:p>
            <a:pPr>
              <a:buNone/>
            </a:pPr>
            <a:r>
              <a:rPr lang="ru-RU" sz="1800" smtClean="0"/>
              <a:t>                       крови (заболевание)</a:t>
            </a: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50707" b="50409"/>
          <a:stretch>
            <a:fillRect/>
          </a:stretch>
        </p:blipFill>
        <p:spPr bwMode="auto">
          <a:xfrm>
            <a:off x="5429256" y="4214818"/>
            <a:ext cx="28869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Антисвёртывающая</a:t>
            </a:r>
            <a:r>
              <a:rPr lang="ru-RU" dirty="0" smtClean="0">
                <a:solidFill>
                  <a:srgbClr val="0070C0"/>
                </a:solidFill>
              </a:rPr>
              <a:t> система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500174"/>
            <a:ext cx="7772400" cy="4386276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b="1" i="1" dirty="0" smtClean="0"/>
              <a:t>К  </a:t>
            </a:r>
            <a:r>
              <a:rPr lang="ru-RU" sz="2400" b="1" i="1" dirty="0" err="1" smtClean="0"/>
              <a:t>антисвёртывающей</a:t>
            </a:r>
            <a:r>
              <a:rPr lang="ru-RU" sz="2400" b="1" i="1" dirty="0" smtClean="0"/>
              <a:t> системе, препятствующей  повышенной свёртываемости крови, вызывающей </a:t>
            </a:r>
            <a:r>
              <a:rPr lang="ru-RU" sz="2400" b="1" i="1" dirty="0" err="1" smtClean="0"/>
              <a:t>тромбирование</a:t>
            </a:r>
            <a:r>
              <a:rPr lang="ru-RU" sz="2400" b="1" i="1" dirty="0" smtClean="0"/>
              <a:t> сосудов, относят: </a:t>
            </a:r>
          </a:p>
          <a:p>
            <a:pPr>
              <a:buNone/>
            </a:pPr>
            <a:endParaRPr lang="ru-RU" sz="2400" b="1" i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Гепарин</a:t>
            </a:r>
            <a:r>
              <a:rPr lang="ru-RU" sz="2400" b="1" dirty="0" smtClean="0"/>
              <a:t> – </a:t>
            </a:r>
            <a:r>
              <a:rPr lang="ru-RU" sz="2400" dirty="0" smtClean="0"/>
              <a:t>вырабатываемый клетками  печени и лёгких;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Фибринолизин</a:t>
            </a:r>
            <a:r>
              <a:rPr lang="ru-RU" sz="2400" b="1" dirty="0" smtClean="0"/>
              <a:t>  </a:t>
            </a:r>
            <a:r>
              <a:rPr lang="ru-RU" sz="2400" dirty="0" smtClean="0"/>
              <a:t>плазмы крови.</a:t>
            </a:r>
          </a:p>
          <a:p>
            <a:r>
              <a:rPr lang="ru-RU" sz="2400" i="1" dirty="0" smtClean="0"/>
              <a:t>Немаловажно также присутствие в плазме калия (К</a:t>
            </a:r>
            <a:r>
              <a:rPr lang="ru-RU" sz="2800" i="1" dirty="0" smtClean="0"/>
              <a:t>+</a:t>
            </a:r>
            <a:r>
              <a:rPr lang="ru-RU" sz="2400" i="1" dirty="0" smtClean="0"/>
              <a:t>)</a:t>
            </a:r>
            <a:endParaRPr lang="ru-RU" sz="2400" i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2714644"/>
          </a:xfrm>
        </p:spPr>
        <p:txBody>
          <a:bodyPr/>
          <a:lstStyle/>
          <a:p>
            <a:r>
              <a:rPr lang="ru-RU" b="1" dirty="0" smtClean="0"/>
              <a:t>Переливание крови. Группы крови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00372"/>
            <a:ext cx="6357950" cy="317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76260"/>
          </a:xfrm>
        </p:spPr>
        <p:txBody>
          <a:bodyPr/>
          <a:lstStyle/>
          <a:p>
            <a:pPr algn="r"/>
            <a:r>
              <a:rPr lang="ru-RU" sz="3600" b="1" i="1" dirty="0" smtClean="0"/>
              <a:t>Из истории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214974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1492</a:t>
            </a:r>
            <a:r>
              <a:rPr lang="ru-RU" sz="2800" dirty="0" smtClean="0"/>
              <a:t>г-неудачное переливание крови от 4-х мальчиков крови Римскому папе Иннокентию </a:t>
            </a:r>
            <a:r>
              <a:rPr lang="en-US" sz="2800" dirty="0" smtClean="0"/>
              <a:t>VIII</a:t>
            </a:r>
            <a:r>
              <a:rPr lang="ru-RU" sz="2800" dirty="0" smtClean="0"/>
              <a:t>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1660г</a:t>
            </a:r>
            <a:r>
              <a:rPr lang="ru-RU" sz="2800" dirty="0" smtClean="0"/>
              <a:t>- Ж.-Б. </a:t>
            </a:r>
            <a:r>
              <a:rPr lang="ru-RU" sz="2800" dirty="0" err="1" smtClean="0"/>
              <a:t>Дени</a:t>
            </a:r>
            <a:r>
              <a:rPr lang="ru-RU" sz="2800" dirty="0" smtClean="0"/>
              <a:t> перелил кровь юноше от овцы, последующие эксперименты с кровью кур, овец были неудачны, переливания запретили.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1900г</a:t>
            </a:r>
            <a:r>
              <a:rPr lang="ru-RU" sz="2800" dirty="0" smtClean="0"/>
              <a:t>- Карл </a:t>
            </a:r>
            <a:r>
              <a:rPr lang="ru-RU" sz="2800" dirty="0" err="1" smtClean="0"/>
              <a:t>Ландштейнер</a:t>
            </a:r>
            <a:r>
              <a:rPr lang="ru-RU" sz="2800" dirty="0" smtClean="0"/>
              <a:t> (австр.) у людей выявил три группы крови.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1907г</a:t>
            </a:r>
            <a:r>
              <a:rPr lang="ru-RU" sz="2800" dirty="0" smtClean="0"/>
              <a:t>- Ян Янский (чех) – </a:t>
            </a:r>
            <a:r>
              <a:rPr lang="en-US" sz="2800" dirty="0" smtClean="0"/>
              <a:t>IV </a:t>
            </a:r>
            <a:r>
              <a:rPr lang="ru-RU" sz="2800" dirty="0" smtClean="0"/>
              <a:t>группу.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1940г</a:t>
            </a:r>
            <a:r>
              <a:rPr lang="ru-RU" sz="2800" dirty="0" smtClean="0"/>
              <a:t>- </a:t>
            </a:r>
            <a:r>
              <a:rPr lang="ru-RU" sz="2800" dirty="0" err="1" smtClean="0"/>
              <a:t>Ландштейнер</a:t>
            </a:r>
            <a:r>
              <a:rPr lang="ru-RU" sz="2800" dirty="0" smtClean="0"/>
              <a:t> –открыл резус-фактор (</a:t>
            </a:r>
            <a:r>
              <a:rPr lang="en-US" sz="2800" dirty="0" err="1" smtClean="0"/>
              <a:t>Rh</a:t>
            </a:r>
            <a:r>
              <a:rPr lang="en-US" sz="2800" dirty="0" smtClean="0"/>
              <a:t>+ </a:t>
            </a:r>
            <a:r>
              <a:rPr lang="ru-RU" sz="2800" dirty="0" smtClean="0"/>
              <a:t>и </a:t>
            </a:r>
            <a:r>
              <a:rPr lang="en-US" sz="2800" dirty="0" err="1" smtClean="0"/>
              <a:t>Rh</a:t>
            </a:r>
            <a:r>
              <a:rPr lang="en-US" sz="2800" dirty="0" smtClean="0"/>
              <a:t>-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1981200"/>
            <a:ext cx="2600316" cy="3733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28"/>
            <a:ext cx="4574127" cy="343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53889" t="23935" r="8611" b="7315"/>
          <a:stretch>
            <a:fillRect/>
          </a:stretch>
        </p:blipFill>
        <p:spPr bwMode="auto">
          <a:xfrm>
            <a:off x="181810" y="500042"/>
            <a:ext cx="389661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857628"/>
            <a:ext cx="4548110" cy="273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8272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ВНУТРЕННЯЯ СРЕДА ОРГАНИЗМА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4687" t="13472" r="8593" b="2152"/>
          <a:stretch>
            <a:fillRect/>
          </a:stretch>
        </p:blipFill>
        <p:spPr bwMode="auto">
          <a:xfrm>
            <a:off x="1285852" y="1857364"/>
            <a:ext cx="636327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72400" cy="1143000"/>
          </a:xfrm>
        </p:spPr>
        <p:txBody>
          <a:bodyPr/>
          <a:lstStyle/>
          <a:p>
            <a:r>
              <a:rPr lang="ru-RU" dirty="0" smtClean="0"/>
              <a:t>Переливание крови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772400" cy="5072098"/>
          </a:xfrm>
        </p:spPr>
        <p:txBody>
          <a:bodyPr/>
          <a:lstStyle/>
          <a:p>
            <a:r>
              <a:rPr lang="ru-RU" sz="2800" b="1" u="sng" dirty="0" smtClean="0">
                <a:solidFill>
                  <a:srgbClr val="00B0F0"/>
                </a:solidFill>
              </a:rPr>
              <a:t>Донор</a:t>
            </a:r>
            <a:r>
              <a:rPr lang="ru-RU" sz="2800" u="sng" dirty="0" smtClean="0">
                <a:solidFill>
                  <a:srgbClr val="00B0F0"/>
                </a:solidFill>
              </a:rPr>
              <a:t> </a:t>
            </a:r>
            <a:r>
              <a:rPr lang="ru-RU" sz="2800" dirty="0" smtClean="0"/>
              <a:t>– человек, отдающий свою кровь для переливания.</a:t>
            </a:r>
          </a:p>
          <a:p>
            <a:r>
              <a:rPr lang="ru-RU" sz="2800" b="1" u="sng" dirty="0" smtClean="0">
                <a:solidFill>
                  <a:srgbClr val="00B050"/>
                </a:solidFill>
              </a:rPr>
              <a:t>Реципиент</a:t>
            </a:r>
            <a:r>
              <a:rPr lang="ru-RU" sz="2800" dirty="0" smtClean="0"/>
              <a:t>- человек, которому вливают кровь донора.</a:t>
            </a:r>
          </a:p>
          <a:p>
            <a:r>
              <a:rPr lang="ru-RU" sz="2800" dirty="0" smtClean="0"/>
              <a:t>1941г –</a:t>
            </a:r>
            <a:r>
              <a:rPr lang="ru-RU" sz="2800" dirty="0" err="1" smtClean="0"/>
              <a:t>Ландштейнер</a:t>
            </a:r>
            <a:r>
              <a:rPr lang="ru-RU" sz="2800" dirty="0" smtClean="0"/>
              <a:t> предложил методы переливания: </a:t>
            </a:r>
            <a:r>
              <a:rPr lang="ru-RU" sz="2800" b="1" i="1" dirty="0" smtClean="0"/>
              <a:t>прямое</a:t>
            </a:r>
            <a:r>
              <a:rPr lang="ru-RU" sz="2800" dirty="0" smtClean="0"/>
              <a:t>  и </a:t>
            </a:r>
            <a:r>
              <a:rPr lang="ru-RU" sz="2800" b="1" i="1" dirty="0" smtClean="0"/>
              <a:t>непрямое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                      «капельное»          «струйное»</a:t>
            </a:r>
            <a:endParaRPr lang="ru-RU" sz="2800" b="1" i="1" dirty="0"/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rot="10800000" flipV="1">
            <a:off x="4386234" y="4357694"/>
            <a:ext cx="857256" cy="5000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Прямая со стрелкой 6"/>
          <p:cNvCxnSpPr/>
          <p:nvPr/>
        </p:nvCxnSpPr>
        <p:spPr bwMode="auto">
          <a:xfrm>
            <a:off x="5529242" y="4357694"/>
            <a:ext cx="785818" cy="5000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890574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Установлено: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143536"/>
          </a:xfrm>
        </p:spPr>
        <p:txBody>
          <a:bodyPr/>
          <a:lstStyle/>
          <a:p>
            <a:r>
              <a:rPr lang="ru-RU" sz="2800" dirty="0" smtClean="0"/>
              <a:t>В эритроцитах находятся белки -  </a:t>
            </a:r>
            <a:r>
              <a:rPr lang="ru-RU" sz="2800" b="1" dirty="0" smtClean="0">
                <a:solidFill>
                  <a:srgbClr val="00B050"/>
                </a:solidFill>
              </a:rPr>
              <a:t>А, В </a:t>
            </a:r>
            <a:r>
              <a:rPr lang="ru-RU" sz="2400" dirty="0" smtClean="0"/>
              <a:t>(агглютинины),</a:t>
            </a:r>
          </a:p>
          <a:p>
            <a:r>
              <a:rPr lang="ru-RU" sz="2800" dirty="0" smtClean="0"/>
              <a:t>В плазме крови -  </a:t>
            </a:r>
            <a:r>
              <a:rPr lang="el-GR" b="1" dirty="0" smtClean="0">
                <a:solidFill>
                  <a:srgbClr val="FFFF00"/>
                </a:solidFill>
              </a:rPr>
              <a:t>α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el-GR" b="1" dirty="0" smtClean="0">
                <a:solidFill>
                  <a:srgbClr val="FFFF00"/>
                </a:solidFill>
              </a:rPr>
              <a:t>β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агглютиногены</a:t>
            </a:r>
            <a:r>
              <a:rPr lang="ru-RU" sz="2800" dirty="0" smtClean="0"/>
              <a:t>).</a:t>
            </a:r>
          </a:p>
          <a:p>
            <a:r>
              <a:rPr lang="ru-RU" sz="2800" dirty="0" smtClean="0"/>
              <a:t>При несовместимости групп крови во время переливания наблюдается реакция </a:t>
            </a:r>
            <a:r>
              <a:rPr lang="ru-RU" sz="2800" u="sng" dirty="0" smtClean="0">
                <a:solidFill>
                  <a:srgbClr val="FFFF00"/>
                </a:solidFill>
              </a:rPr>
              <a:t>агглютинации  </a:t>
            </a:r>
            <a:r>
              <a:rPr lang="ru-RU" sz="2800" dirty="0" smtClean="0"/>
              <a:t>(слипание эритроцитов).</a:t>
            </a:r>
          </a:p>
          <a:p>
            <a:r>
              <a:rPr lang="ru-RU" sz="2800" dirty="0" smtClean="0">
                <a:solidFill>
                  <a:srgbClr val="0DE326"/>
                </a:solidFill>
              </a:rPr>
              <a:t>В 1940 г. К. </a:t>
            </a:r>
            <a:r>
              <a:rPr lang="ru-RU" sz="2800" dirty="0" err="1" smtClean="0">
                <a:solidFill>
                  <a:srgbClr val="0DE326"/>
                </a:solidFill>
              </a:rPr>
              <a:t>Ландштейнер</a:t>
            </a:r>
            <a:r>
              <a:rPr lang="ru-RU" sz="2800" dirty="0" smtClean="0">
                <a:solidFill>
                  <a:srgbClr val="0DE326"/>
                </a:solidFill>
              </a:rPr>
              <a:t> и А. Винер обнаружили в эритроцитах человека совершенно новый белок -антиген, названный ими </a:t>
            </a:r>
            <a:r>
              <a:rPr lang="ru-RU" sz="2800" b="1" dirty="0" smtClean="0">
                <a:solidFill>
                  <a:srgbClr val="FF0000"/>
                </a:solidFill>
              </a:rPr>
              <a:t>резус-фактором</a:t>
            </a:r>
            <a:r>
              <a:rPr lang="ru-RU" sz="2800" dirty="0" smtClean="0">
                <a:solidFill>
                  <a:srgbClr val="0DE326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(</a:t>
            </a:r>
            <a:r>
              <a:rPr lang="ru-RU" sz="2800" b="1" dirty="0" err="1" smtClean="0">
                <a:solidFill>
                  <a:srgbClr val="FFC000"/>
                </a:solidFill>
              </a:rPr>
              <a:t>Rh</a:t>
            </a:r>
            <a:r>
              <a:rPr lang="ru-RU" sz="2800" b="1" dirty="0" smtClean="0">
                <a:solidFill>
                  <a:srgbClr val="FFC000"/>
                </a:solidFill>
              </a:rPr>
              <a:t>). </a:t>
            </a:r>
            <a:r>
              <a:rPr lang="ru-RU" sz="2800" b="1" i="1" dirty="0" smtClean="0">
                <a:solidFill>
                  <a:srgbClr val="0DE326"/>
                </a:solidFill>
              </a:rPr>
              <a:t>Резус-фактор присутствует в крови 85% людей, а у 15% отсутствует.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981200"/>
            <a:ext cx="3243258" cy="4114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Закрепление </a:t>
            </a:r>
            <a:r>
              <a:rPr lang="ru-RU" sz="3200" i="1" cap="none" dirty="0" smtClean="0">
                <a:solidFill>
                  <a:srgbClr val="0070C0"/>
                </a:solidFill>
              </a:rPr>
              <a:t>(проверь себя…) </a:t>
            </a:r>
            <a:endParaRPr lang="ru-RU" sz="3200" i="1" cap="none" dirty="0">
              <a:solidFill>
                <a:srgbClr val="0070C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285721" y="1214422"/>
            <a:ext cx="8215370" cy="5214974"/>
            <a:chOff x="0" y="1142984"/>
            <a:chExt cx="9172191" cy="5715016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42984"/>
              <a:ext cx="9172191" cy="571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Прямоугольник 4"/>
            <p:cNvSpPr/>
            <p:nvPr/>
          </p:nvSpPr>
          <p:spPr bwMode="auto">
            <a:xfrm>
              <a:off x="1428728" y="1357298"/>
              <a:ext cx="428628" cy="5000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500034" y="1714488"/>
              <a:ext cx="357190" cy="28575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Закрепление  </a:t>
            </a:r>
            <a:r>
              <a:rPr lang="ru-RU" sz="3200" i="1" cap="none" dirty="0" smtClean="0">
                <a:solidFill>
                  <a:srgbClr val="0070C0"/>
                </a:solidFill>
              </a:rPr>
              <a:t>(проверь себя…) </a:t>
            </a:r>
            <a:r>
              <a:rPr lang="ru-RU" sz="3200" i="1" dirty="0" smtClean="0">
                <a:solidFill>
                  <a:srgbClr val="0070C0"/>
                </a:solidFill>
              </a:rPr>
              <a:t> 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072330" cy="530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Закрепление  </a:t>
            </a:r>
            <a:r>
              <a:rPr lang="ru-RU" sz="3200" i="1" cap="none" dirty="0" smtClean="0">
                <a:solidFill>
                  <a:srgbClr val="0070C0"/>
                </a:solidFill>
              </a:rPr>
              <a:t>(проверь себя…) </a:t>
            </a:r>
            <a:r>
              <a:rPr lang="ru-RU" sz="3200" i="1" dirty="0" smtClean="0">
                <a:solidFill>
                  <a:srgbClr val="0070C0"/>
                </a:solidFill>
              </a:rPr>
              <a:t> 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 t="45000" r="32500" b="1575"/>
          <a:stretch>
            <a:fillRect/>
          </a:stretch>
        </p:blipFill>
        <p:spPr bwMode="auto">
          <a:xfrm>
            <a:off x="428596" y="1869308"/>
            <a:ext cx="8163418" cy="48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87667"/>
          <a:stretch>
            <a:fillRect/>
          </a:stretch>
        </p:blipFill>
        <p:spPr bwMode="auto">
          <a:xfrm>
            <a:off x="428596" y="1142984"/>
            <a:ext cx="81439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8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0769" name="Рисунок 6" descr="bbede0006c530d485ca772fc67e59d7f[1]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9" y="3286124"/>
            <a:ext cx="1288339" cy="1685927"/>
          </a:xfrm>
          <a:prstGeom prst="rect">
            <a:avLst/>
          </a:prstGeom>
          <a:noFill/>
        </p:spPr>
      </p:pic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 descr="9f4c7997cd1195b82c39bba72c7e0bbd[1]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857628"/>
            <a:ext cx="1006475" cy="1042988"/>
          </a:xfrm>
          <a:prstGeom prst="rect">
            <a:avLst/>
          </a:prstGeom>
          <a:noFill/>
        </p:spPr>
      </p:pic>
      <p:sp>
        <p:nvSpPr>
          <p:cNvPr id="160774" name="AutoShape 6" descr="C:\Users\%D0%90%D0%B4%D0%BC%D0%B8%D0%BD%D0%B8%D1%81%D1%82%D1%80%D0%B0%D1%82%D0%BE%D1%8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0776" name="AutoShape 8" descr="C:\Users\%D0%90%D0%B4%D0%BC%D0%B8%D0%BD%D0%B8%D1%81%D1%82%D1%80%D0%B0%D1%82%D0%BE%D1%8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0778" name="AutoShape 10" descr="http://bookmarkscript.info/wp-content/uploads/2018/04/small-room-interior-decoration-bright-and-cheerful-bedroom-designs-for-small-rooms-collection-handmade-premium-material-shocking-interior-decoration-small-living-room-christmas-decoration-idea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0780" name="AutoShape 12" descr="http://bookmarkscript.info/wp-content/uploads/2018/04/small-room-interior-decoration-bright-and-cheerful-bedroom-designs-for-small-rooms-collection-handmade-premium-material-shocking-interior-decoration-small-living-room-christmas-decoration-idea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5857884" y="1928802"/>
            <a:ext cx="2214578" cy="1071570"/>
          </a:xfrm>
          <a:prstGeom prst="cloudCallout">
            <a:avLst>
              <a:gd name="adj1" fmla="val -54562"/>
              <a:gd name="adj2" fmla="val 1133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Домашнее задание: §13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928794" y="714356"/>
            <a:ext cx="6072230" cy="1492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/>
              <a:t>   </a:t>
            </a:r>
            <a:r>
              <a:rPr lang="ru-RU" sz="3200" b="1" dirty="0" smtClean="0">
                <a:solidFill>
                  <a:srgbClr val="FFC000"/>
                </a:solidFill>
              </a:rPr>
              <a:t>АВТОР ПРОЕКТА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«Внутренняя среда </a:t>
            </a:r>
            <a:r>
              <a:rPr lang="ru-RU" sz="2800" b="1" dirty="0" err="1" smtClean="0">
                <a:solidFill>
                  <a:srgbClr val="FFC000"/>
                </a:solidFill>
              </a:rPr>
              <a:t>организма-основа</a:t>
            </a:r>
            <a:r>
              <a:rPr lang="ru-RU" sz="2800" b="1" dirty="0" smtClean="0">
                <a:solidFill>
                  <a:srgbClr val="FFC000"/>
                </a:solidFill>
              </a:rPr>
              <a:t> его целостности. Кровь.», биология, 8 класс</a:t>
            </a:r>
          </a:p>
        </p:txBody>
      </p:sp>
      <p:sp>
        <p:nvSpPr>
          <p:cNvPr id="179202" name="Rectangle 2"/>
          <p:cNvSpPr>
            <a:spLocks noGrp="1" noChangeArrowheads="1"/>
          </p:cNvSpPr>
          <p:nvPr>
            <p:ph idx="1"/>
          </p:nvPr>
        </p:nvSpPr>
        <p:spPr>
          <a:xfrm>
            <a:off x="785786" y="2786058"/>
            <a:ext cx="7772400" cy="36433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b="1" dirty="0" smtClean="0"/>
              <a:t>Могильная Н. А.,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   преподаватель биологии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ГБОУ РК «КУВКИ лицей искусств»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Керчь, 2018 г</a:t>
            </a:r>
          </a:p>
          <a:p>
            <a:pPr eaLnBrk="1" hangingPunct="1">
              <a:lnSpc>
                <a:spcPct val="80000"/>
              </a:lnSpc>
            </a:pPr>
            <a:endParaRPr lang="ru-RU" dirty="0" smtClean="0"/>
          </a:p>
        </p:txBody>
      </p:sp>
      <p:pic>
        <p:nvPicPr>
          <p:cNvPr id="179204" name="Picture 4" descr="J02835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314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65556E-6 C 0.00035 0.00856 -0.00017 0.01712 0.00105 0.02545 C 0.0014 0.02776 0.01147 0.03539 0.0132 0.03632 C 0.02431 0.04187 0.03681 0.0465 0.04844 0.04835 C 0.05504 0.05274 0.05556 0.05228 0.06372 0.05112 C 0.06719 0.04372 0.06997 0.03563 0.07483 0.02961 C 0.07692 0.0199 0.08525 0.01666 0.09202 0.01481 C 0.10278 0.01527 0.11372 0.01296 0.12431 0.01596 C 0.12726 0.01689 0.13022 0.02846 0.13126 0.03216 C 0.13664 0.05251 0.14358 0.07217 0.14844 0.09276 C 0.15001 0.11358 0.15088 0.11821 0.14844 0.14527 C 0.1481 0.1499 0.14098 0.15429 0.13942 0.15591 C 0.13265 0.16239 0.12848 0.16586 0.12015 0.16817 C 0.11581 0.16725 0.11094 0.1684 0.10713 0.1654 C 0.10504 0.16378 0.10626 0.15892 0.10504 0.15591 C 0.10348 0.15198 0.09897 0.14527 0.09897 0.14527 C 0.09775 0.13741 0.09463 0.13162 0.09289 0.12376 C 0.09219 0.12052 0.09098 0.11428 0.09098 0.11428 C 0.09185 0.10225 0.08855 0.06801 0.10105 0.05783 C 0.10313 0.04719 0.10018 0.05645 0.10608 0.04974 C 0.11719 0.03701 0.10018 0.05136 0.1132 0.04025 C 0.1231 0.03169 0.12848 0.03077 0.13942 0.02684 C 0.14358 0.02522 0.14758 0.02337 0.15157 0.02152 C 0.15365 0.02059 0.15765 0.01874 0.15765 0.01874 C 0.17674 0.0192 0.19601 0.01897 0.21511 0.02013 C 0.22015 0.02036 0.22865 0.02753 0.23334 0.02961 C 0.23994 0.03262 0.2474 0.03401 0.25348 0.03886 C 0.25938 0.04372 0.26476 0.04997 0.27067 0.05506 C 0.27275 0.05691 0.27518 0.05783 0.27674 0.06038 C 0.28091 0.06709 0.28386 0.07403 0.28785 0.08073 C 0.29063 0.09299 0.29324 0.10525 0.29706 0.11705 C 0.29897 0.12931 0.30157 0.13903 0.30504 0.15059 C 0.30782 0.17673 0.30678 0.16308 0.30817 0.19107 C 0.30695 0.22068 0.31112 0.26024 0.28386 0.26625 C 0.27952 0.26556 0.27483 0.26579 0.27067 0.26371 C 0.2691 0.26255 0.26476 0.25075 0.26459 0.25029 C 0.25556 0.2297 0.25226 0.20727 0.24549 0.18552 C 0.24619 0.16679 0.24463 0.14759 0.24758 0.12908 C 0.25105 0.1078 0.27657 0.09184 0.28785 0.08328 C 0.29115 0.08073 0.29358 0.07634 0.29706 0.07403 C 0.32223 0.05668 0.35035 0.04904 0.37674 0.03632 C 0.40591 0.02221 0.39306 0.02499 0.41424 0.02267 C 0.43282 0.0236 0.45122 0.02198 0.4698 0.02545 C 0.47969 0.0273 0.48838 0.03493 0.49792 0.03886 C 0.52084 0.04858 0.5441 0.05806 0.55869 0.08443 C 0.56268 0.0997 0.56615 0.11335 0.56876 0.12908 C 0.56719 0.14782 0.56546 0.16655 0.5606 0.18437 C 0.55695 0.19778 0.55348 0.19986 0.54844 0.21259 C 0.53924 0.23526 0.52917 0.25237 0.51824 0.27435 C 0.51615 0.27851 0.51476 0.28291 0.51216 0.28661 C 0.50817 0.29193 0.50278 0.29563 0.49879 0.30118 C 0.49289 0.3109 0.48525 0.32408 0.4757 0.32686 C 0.46945 0.27111 0.47588 0.20842 0.49497 0.1573 C 0.50383 0.13348 0.50938 0.1307 0.51997 0.10896 C 0.52362 0.10202 0.52553 0.09415 0.52935 0.08744 C 0.55209 0.0458 0.58699 0.02128 0.62431 0.01203 C 0.63907 0.01342 0.654 0.01342 0.66876 0.01596 C 0.68386 0.01851 0.69272 0.03007 0.70504 0.04025 C 0.75174 0.07935 0.78508 0.11358 0.80001 0.1883 C 0.79931 0.20634 0.79983 0.22438 0.79792 0.2422 C 0.7974 0.24752 0.79428 0.25191 0.79289 0.257 C 0.78629 0.28013 0.77431 0.31437 0.76164 0.33357 C 0.74775 0.35462 0.72969 0.36179 0.71008 0.37012 C 0.70452 0.37243 0.69289 0.37266 0.69289 0.37266 C 0.68039 0.37174 0.6665 0.37798 0.65556 0.37012 C 0.6481 0.36456 0.66233 0.33357 0.66876 0.33102 C 0.67275 0.3294 0.68091 0.32802 0.68091 0.32802 C 0.68768 0.33102 0.69463 0.33264 0.70105 0.33634 C 0.71424 0.34375 0.72015 0.37174 0.72535 0.38747 C 0.72726 0.39949 0.72987 0.41106 0.73334 0.42239 C 0.73334 0.42332 0.73403 0.44183 0.73039 0.44668 C 0.72414 0.45478 0.7099 0.45894 0.70313 0.46126 C 0.68178 0.46958 0.66077 0.47976 0.63942 0.48855 C 0.59272 0.50752 0.54723 0.53112 0.50001 0.54893 C 0.4889 0.55309 0.47813 0.5598 0.4665 0.56234 C 0.4474 0.5672 0.42744 0.56882 0.40817 0.57183 C 0.37917 0.57622 0.3514 0.58478 0.32223 0.58663 C 0.30348 0.58409 0.28508 0.58409 0.26667 0.57854 C 0.25678 0.5716 0.24619 0.5672 0.23647 0.5598 C 0.23091 0.55564 0.2264 0.54962 0.22119 0.54499 C 0.20938 0.53459 0.20713 0.53782 0.19792 0.52325 C 0.19046 0.51168 0.18369 0.49619 0.17778 0.483 C 0.1757 0.47398 0.17379 0.46519 0.17171 0.45617 C 0.1698 0.44738 0.16772 0.42933 0.16772 0.42933 C 0.16841 0.38561 0.16667 0.35809 0.18074 0.31992 C 0.18629 0.30535 0.18594 0.30858 0.1889 0.29309 C 0.19028 0.28568 0.19272 0.27042 0.19272 0.27042 C 0.19254 0.26463 0.19306 0.25862 0.19202 0.25284 C 0.18976 0.24035 0.17015 0.23942 0.16372 0.2378 C 0.12084 0.23849 0.06233 0.21259 0.03039 0.26209 C 0.02188 0.291 0.02449 0.27805 0.02119 0.30118 C 0.02362 0.38261 0.0198 0.38145 0.02935 0.43049 C 0.03126 0.46103 0.03768 0.47282 0.05157 0.49642 C 0.05539 0.50289 0.06772 0.50451 0.07275 0.5059 C 0.0856 0.5133 0.09827 0.51677 0.11112 0.52487 C 0.19827 0.5214 0.26268 0.55725 0.30105 0.45478 C 0.30504 0.40805 0.29931 0.3604 0.28386 0.31876 C 0.27865 0.30442 0.27049 0.29262 0.26372 0.27967 C 0.26251 0.27759 0.26147 0.27551 0.2606 0.27319 C 0.2599 0.27111 0.2573 0.26857 0.25869 0.26741 C 0.26147 0.26579 0.26476 0.26857 0.26772 0.26903 C 0.29063 0.28245 0.27883 0.27435 0.30313 0.29309 C 0.31008 0.29841 0.31581 0.3065 0.32223 0.31344 C 0.32553 0.31714 0.32865 0.32108 0.3323 0.32408 C 0.3356 0.32686 0.33942 0.32894 0.34237 0.33241 C 0.34758 0.33819 0.36511 0.36919 0.36563 0.37012 C 0.37501 0.38608 0.37778 0.40643 0.3849 0.42378 C 0.38612 0.42679 0.38768 0.43026 0.38994 0.43188 C 0.39272 0.43396 0.39897 0.43604 0.39897 0.43604 C 0.42449 0.42957 0.43577 0.39949 0.44827 0.37127 C 0.45921 0.34675 0.454 0.36642 0.46251 0.34305 C 0.47223 0.31714 0.47813 0.28869 0.48282 0.26093 C 0.48195 0.2378 0.48213 0.21513 0.48074 0.19246 C 0.47865 0.15314 0.45331 0.09808 0.43647 0.06709 C 0.42865 0.05274 0.42171 0.03725 0.41424 0.02267 C 0.4106 0.01573 0.40695 0.00926 0.40313 0.00255 C 0.40209 0.0007 0.40001 -0.00277 0.40001 -0.00277 C 0.39428 -0.02544 0.40435 -0.03516 0.42015 -0.0377 C 0.43004 -0.03678 0.44046 -0.03678 0.45053 -0.03516 C 0.47258 -0.03169 0.49983 -0.0155 0.52119 -0.00694 C 0.55348 0.00602 0.58213 0.0199 0.61008 0.04557 C 0.62397 0.07217 0.62865 0.08906 0.63733 0.11705 C 0.64289 0.20403 0.64063 0.28939 0.6415 0.37798 C 0.64167 0.40227 0.6415 0.42656 0.64237 0.45085 C 0.64254 0.45316 0.64688 0.47282 0.64844 0.47352 C 0.65643 0.47676 0.65053 0.4749 0.66667 0.47606 C 0.68594 0.48485 0.6974 0.51816 0.70817 0.53829 C 0.71233 0.54638 0.71546 0.5554 0.71928 0.56373 C 0.72119 0.5679 0.72535 0.57599 0.72535 0.57599 C 0.72917 0.59959 0.73299 0.60606 0.72431 0.63105 C 0.72327 0.63428 0.71945 0.63382 0.71719 0.63521 C 0.69584 0.6484 0.71945 0.63544 0.69393 0.64701 C 0.66737 0.6595 0.64133 0.6743 0.6132 0.67685 C 0.59081 0.68679 0.56702 0.69327 0.54549 0.70623 C 0.53108 0.70461 0.52223 0.70808 0.50817 0.71293 C 0.48525 0.72103 0.46094 0.71525 0.43716 0.71594 C 0.41685 0.71687 0.40244 0.71502 0.38282 0.71293 C 0.37848 0.71108 0.37431 0.70877 0.3698 0.70784 C 0.36407 0.70623 0.35817 0.70692 0.35261 0.70507 C 0.33733 0.69975 0.3231 0.68818 0.30817 0.68101 C 0.30209 0.67523 0.29601 0.66898 0.28994 0.6632 C 0.28716 0.66066 0.28178 0.6551 0.28178 0.6551 C 0.27813 0.64678 0.27553 0.63775 0.27171 0.62966 C 0.26459 0.54846 0.29185 0.50197 0.30313 0.42933 C 0.30174 0.41939 0.3014 0.40921 0.29897 0.39973 C 0.29844 0.39811 0.29636 0.3988 0.29497 0.39834 C 0.29289 0.39741 0.29098 0.39626 0.2889 0.39556 C 0.27883 0.39232 0.26789 0.39255 0.25765 0.39024 C 0.25088 0.39117 0.24393 0.3907 0.23733 0.39279 C 0.23282 0.39417 0.23022 0.40042 0.22622 0.40366 C 0.21876 0.4099 0.21094 0.41638 0.204 0.42378 C 0.19758 0.43049 0.19272 0.43928 0.18594 0.44506 C 0.18282 0.45732 0.19098 0.43998 0.19098 0.43998 C 0.19202 0.43836 0.19341 0.43743 0.1948 0.43604 C 0.20417 0.41083 0.21789 0.38816 0.22935 0.36456 C 0.23403 0.35485 0.23647 0.34907 0.2415 0.33912 C 0.24376 0.33449 0.24844 0.3257 0.24844 0.3257 C 0.25435 0.3028 0.25921 0.2806 0.26372 0.257 C 0.26303 0.23132 0.2632 0.20565 0.26164 0.1802 C 0.26042 0.16146 0.25574 0.15522 0.25053 0.13856 C 0.23334 0.0842 0.21372 0.0465 0.16772 0.03748 C 0.16303 0.03794 0.15817 0.03748 0.15348 0.03886 C 0.15192 0.03933 0.15105 0.04187 0.14949 0.04303 C 0.14428 0.04673 0.1389 0.04812 0.13334 0.04974 C 0.12067 0.05806 0.12674 0.05483 0.11511 0.06038 C 0.10782 0.07079 0.11841 0.05714 0.10313 0.06847 C 0.10035 0.07056 0.09862 0.07426 0.09601 0.07657 C 0.0882 0.08328 0.08768 0.07935 0.08178 0.08883 C 0.06772 0.1115 0.06147 0.13024 0.05452 0.1573 C 0.05331 0.19316 0.06147 0.19154 0.04237 0.1883 C 0.04046 0.18807 0.03838 0.18737 0.03647 0.18691 C 0.02987 0.17835 0.02015 0.17396 0.01216 0.16817 C 0.0099 0.16655 0.00834 0.16332 0.00608 0.16146 C -0.00399 0.15244 -0.01423 0.14458 -0.02326 0.13324 C -0.02777 0.1152 -0.03055 0.12977 -0.02517 0.09114 C -0.02482 0.08952 -0.01284 0.08397 -0.0111 0.08328 C -0.00642 0.07888 -0.00312 0.07495 0.00209 0.07264 C 0.004 0.07079 0.0066 0.07056 0.00817 0.06847 C 0.00886 0.06755 0.00851 0.0657 0.00903 0.06454 C 0.00956 0.06315 0.01042 0.06177 0.01112 0.06038 C 0.01268 0.04835 0.01008 0.03794 0.00713 0.02684 C 0.00608 0.01111 0.00608 0.00717 0.00608 0.01481 " pathEditMode="relative" ptsTypes="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179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179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179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179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  <p:bldP spid="17920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467600" cy="8572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1850г </a:t>
            </a:r>
            <a:r>
              <a:rPr lang="ru-RU" sz="2000" b="1" dirty="0" smtClean="0"/>
              <a:t>Клод Бернар </a:t>
            </a:r>
            <a:r>
              <a:rPr lang="ru-RU" sz="2000" dirty="0" smtClean="0"/>
              <a:t>(фр.) выдвинул концепцию </a:t>
            </a:r>
            <a:r>
              <a:rPr lang="ru-RU" sz="2000" b="1" i="1" u="sng" dirty="0" smtClean="0"/>
              <a:t>внутренней среды организма.</a:t>
            </a:r>
            <a:br>
              <a:rPr lang="ru-RU" sz="2000" b="1" i="1" u="sng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			</a:t>
            </a:r>
            <a:r>
              <a:rPr lang="ru-RU" sz="2000" b="1" i="1" dirty="0" smtClean="0">
                <a:solidFill>
                  <a:srgbClr val="FF0000"/>
                </a:solidFill>
              </a:rPr>
              <a:t>Состав внутренней среды </a:t>
            </a:r>
            <a:r>
              <a:rPr lang="ru-RU" sz="2000" b="1" i="1" dirty="0" smtClean="0">
                <a:solidFill>
                  <a:srgbClr val="00B050"/>
                </a:solidFill>
              </a:rPr>
              <a:t>(3 жидкости)</a:t>
            </a:r>
          </a:p>
          <a:p>
            <a:pPr>
              <a:buNone/>
            </a:pPr>
            <a:endParaRPr lang="ru-RU" sz="20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000" b="1" i="1" dirty="0" smtClean="0"/>
              <a:t>Внутренняя среда обладает постоянством состава и физико-химических свойств </a:t>
            </a:r>
            <a:r>
              <a:rPr lang="ru-RU" sz="2000" b="1" i="1" dirty="0" smtClean="0">
                <a:solidFill>
                  <a:srgbClr val="00B050"/>
                </a:solidFill>
              </a:rPr>
              <a:t>(</a:t>
            </a:r>
            <a:r>
              <a:rPr lang="ru-RU" sz="2000" b="1" i="1" dirty="0" smtClean="0">
                <a:solidFill>
                  <a:srgbClr val="FF0000"/>
                </a:solidFill>
              </a:rPr>
              <a:t>гомеостазом</a:t>
            </a:r>
            <a:r>
              <a:rPr lang="ru-RU" sz="2000" b="1" i="1" dirty="0" smtClean="0">
                <a:solidFill>
                  <a:srgbClr val="00B050"/>
                </a:solidFill>
              </a:rPr>
              <a:t>).</a:t>
            </a:r>
          </a:p>
          <a:p>
            <a:pPr>
              <a:buNone/>
            </a:pPr>
            <a:r>
              <a:rPr lang="ru-RU" sz="2000" b="1" i="1" dirty="0" smtClean="0"/>
              <a:t>Гомеостаз организм поддерживает путём </a:t>
            </a:r>
            <a:r>
              <a:rPr lang="ru-RU" sz="2000" b="1" i="1" dirty="0" err="1" smtClean="0"/>
              <a:t>саморегуляции</a:t>
            </a:r>
            <a:r>
              <a:rPr lang="ru-RU" sz="2000" b="1" i="1" dirty="0" smtClean="0"/>
              <a:t>.</a:t>
            </a:r>
          </a:p>
          <a:p>
            <a:pPr>
              <a:buNone/>
            </a:pP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428868"/>
            <a:ext cx="2428892" cy="7858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Тканевая </a:t>
            </a:r>
            <a:r>
              <a:rPr lang="ru-RU" dirty="0" smtClean="0">
                <a:solidFill>
                  <a:schemeClr val="tx1"/>
                </a:solidFill>
              </a:rPr>
              <a:t>(межклеточная) –(42%)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428868"/>
            <a:ext cx="2428892" cy="7858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Кровь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(54,8%)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2428868"/>
            <a:ext cx="2428892" cy="7858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Лимфа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(3,2%)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214546" y="2071678"/>
            <a:ext cx="1357322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465240" y="2178438"/>
            <a:ext cx="357190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00760" y="2071678"/>
            <a:ext cx="1071570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2143" t="10714" r="25893" b="54762"/>
          <a:stretch>
            <a:fillRect/>
          </a:stretch>
        </p:blipFill>
        <p:spPr bwMode="auto">
          <a:xfrm>
            <a:off x="285720" y="1000108"/>
            <a:ext cx="464347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КРОВЬ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8789" r="12842"/>
          <a:stretch>
            <a:fillRect/>
          </a:stretch>
        </p:blipFill>
        <p:spPr bwMode="auto">
          <a:xfrm>
            <a:off x="857224" y="1161414"/>
            <a:ext cx="7358114" cy="528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768" y="1600200"/>
            <a:ext cx="781032" cy="4873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Состав цельной крови </a:t>
            </a:r>
            <a:r>
              <a:rPr lang="ru-RU" sz="2200" b="1" dirty="0" smtClean="0">
                <a:solidFill>
                  <a:srgbClr val="0070C0"/>
                </a:solidFill>
              </a:rPr>
              <a:t>(схема)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43636" y="2714620"/>
            <a:ext cx="1357322" cy="7143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 smtClean="0"/>
          </a:p>
          <a:p>
            <a:r>
              <a:rPr lang="ru-RU" sz="1200" b="1" dirty="0" smtClean="0">
                <a:solidFill>
                  <a:schemeClr val="tx1"/>
                </a:solidFill>
              </a:rPr>
              <a:t>эритроциты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тромбоциты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лейкоциты</a:t>
            </a:r>
          </a:p>
          <a:p>
            <a:pPr algn="ctr"/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6679819" y="2535627"/>
            <a:ext cx="214314" cy="7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85720" y="3286124"/>
            <a:ext cx="1214446" cy="7143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вода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3286124"/>
            <a:ext cx="1428760" cy="7143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растворённые вещества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500570"/>
            <a:ext cx="2000264" cy="7143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</a:rPr>
              <a:t>физраствор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71802" y="4500570"/>
            <a:ext cx="1214446" cy="7143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продукты распада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endCxn id="25" idx="3"/>
          </p:cNvCxnSpPr>
          <p:nvPr/>
        </p:nvCxnSpPr>
        <p:spPr>
          <a:xfrm rot="10800000" flipV="1">
            <a:off x="3786182" y="1643050"/>
            <a:ext cx="857256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14942" y="1643050"/>
            <a:ext cx="714380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</p:cNvCxnSpPr>
          <p:nvPr/>
        </p:nvCxnSpPr>
        <p:spPr>
          <a:xfrm rot="16200000" flipH="1">
            <a:off x="2750330" y="3679034"/>
            <a:ext cx="428628" cy="10715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2"/>
          </p:cNvCxnSpPr>
          <p:nvPr/>
        </p:nvCxnSpPr>
        <p:spPr>
          <a:xfrm rot="5400000">
            <a:off x="1607325" y="3607597"/>
            <a:ext cx="428629" cy="121444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428596" y="5286388"/>
            <a:ext cx="2000264" cy="7858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Белки (7%)</a:t>
            </a:r>
          </a:p>
          <a:p>
            <a:r>
              <a:rPr lang="ru-RU" sz="1100" b="1" dirty="0" smtClean="0">
                <a:solidFill>
                  <a:schemeClr val="tx1"/>
                </a:solidFill>
              </a:rPr>
              <a:t>Липиды  (0,7%)</a:t>
            </a:r>
          </a:p>
          <a:p>
            <a:r>
              <a:rPr lang="ru-RU" sz="1100" b="1" dirty="0" smtClean="0">
                <a:solidFill>
                  <a:schemeClr val="tx1"/>
                </a:solidFill>
              </a:rPr>
              <a:t>Глюкоза (0,12%)</a:t>
            </a:r>
          </a:p>
          <a:p>
            <a:r>
              <a:rPr lang="ru-RU" sz="1100" b="1" dirty="0" smtClean="0">
                <a:solidFill>
                  <a:schemeClr val="tx1"/>
                </a:solidFill>
              </a:rPr>
              <a:t>Минерал. Соли (0,9%)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71934" y="928670"/>
            <a:ext cx="164307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КРОВЬ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57620" y="2357430"/>
            <a:ext cx="1571636" cy="7143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 smtClean="0"/>
          </a:p>
          <a:p>
            <a:r>
              <a:rPr lang="ru-RU" sz="1200" b="1" dirty="0" smtClean="0">
                <a:solidFill>
                  <a:schemeClr val="tx1"/>
                </a:solidFill>
              </a:rPr>
              <a:t>ФИБРИНОГЕН</a:t>
            </a:r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57224" y="2285992"/>
            <a:ext cx="1428760" cy="7143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 smtClean="0"/>
          </a:p>
          <a:p>
            <a:r>
              <a:rPr lang="ru-RU" sz="1200" b="1" dirty="0" smtClean="0">
                <a:solidFill>
                  <a:schemeClr val="tx1"/>
                </a:solidFill>
              </a:rPr>
              <a:t>СЫВОРОТКА</a:t>
            </a:r>
          </a:p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929322" y="1643050"/>
            <a:ext cx="1500198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 smtClean="0"/>
          </a:p>
          <a:p>
            <a:r>
              <a:rPr lang="ru-RU" sz="1200" b="1" dirty="0" smtClean="0">
                <a:solidFill>
                  <a:schemeClr val="tx1"/>
                </a:solidFill>
              </a:rPr>
              <a:t>ФОРМЕННЫЕ ЭЛЕМЕНТЫ</a:t>
            </a:r>
          </a:p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28860" y="1571612"/>
            <a:ext cx="1357322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 smtClean="0"/>
          </a:p>
          <a:p>
            <a:r>
              <a:rPr lang="ru-RU" sz="1200" b="1" dirty="0" smtClean="0">
                <a:solidFill>
                  <a:schemeClr val="tx1"/>
                </a:solidFill>
              </a:rPr>
              <a:t>    ПЛАЗМА</a:t>
            </a:r>
          </a:p>
          <a:p>
            <a:pPr algn="ctr"/>
            <a:endParaRPr lang="ru-RU" dirty="0"/>
          </a:p>
        </p:txBody>
      </p:sp>
      <p:cxnSp>
        <p:nvCxnSpPr>
          <p:cNvPr id="28" name="Прямая со стрелкой 27"/>
          <p:cNvCxnSpPr>
            <a:endCxn id="23" idx="3"/>
          </p:cNvCxnSpPr>
          <p:nvPr/>
        </p:nvCxnSpPr>
        <p:spPr>
          <a:xfrm rot="10800000" flipV="1">
            <a:off x="2285984" y="2285992"/>
            <a:ext cx="785818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5" idx="2"/>
          </p:cNvCxnSpPr>
          <p:nvPr/>
        </p:nvCxnSpPr>
        <p:spPr>
          <a:xfrm rot="16200000" flipH="1">
            <a:off x="3303975" y="2089537"/>
            <a:ext cx="357190" cy="7500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500166" y="3000372"/>
            <a:ext cx="642942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857224" y="3000372"/>
            <a:ext cx="714380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/>
          <a:srcRect l="13734" t="9156" r="10731" b="3865"/>
          <a:stretch>
            <a:fillRect/>
          </a:stretch>
        </p:blipFill>
        <p:spPr bwMode="auto">
          <a:xfrm>
            <a:off x="214282" y="785794"/>
            <a:ext cx="857256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990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ФУНКЦИИ КРОВИ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C000"/>
                </a:solidFill>
              </a:rPr>
              <a:t>Транспортная</a:t>
            </a:r>
            <a:r>
              <a:rPr lang="ru-RU" sz="2800" b="1" dirty="0" smtClean="0">
                <a:solidFill>
                  <a:srgbClr val="FFFF00"/>
                </a:solidFill>
              </a:rPr>
              <a:t> (кислород, питательные вещества, продукты распада);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Регуляторная (перенос гормонов);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Выделительная (выведение продуктов распада);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Дыхательная (перенос О</a:t>
            </a:r>
            <a:r>
              <a:rPr lang="ru-RU" sz="1800" b="1" dirty="0" smtClean="0">
                <a:solidFill>
                  <a:srgbClr val="FFFF00"/>
                </a:solidFill>
              </a:rPr>
              <a:t>2</a:t>
            </a:r>
            <a:r>
              <a:rPr lang="ru-RU" sz="2800" b="1" dirty="0" smtClean="0">
                <a:solidFill>
                  <a:srgbClr val="FFFF00"/>
                </a:solidFill>
              </a:rPr>
              <a:t>, СО</a:t>
            </a:r>
            <a:r>
              <a:rPr lang="ru-RU" sz="1800" b="1" dirty="0" smtClean="0">
                <a:solidFill>
                  <a:srgbClr val="FFFF00"/>
                </a:solidFill>
              </a:rPr>
              <a:t>2</a:t>
            </a:r>
            <a:r>
              <a:rPr lang="ru-RU" sz="2800" b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ru-RU" sz="2800" b="1" dirty="0" err="1" smtClean="0">
                <a:solidFill>
                  <a:srgbClr val="FFFF00"/>
                </a:solidFill>
              </a:rPr>
              <a:t>Теплорегуляторную</a:t>
            </a:r>
            <a:r>
              <a:rPr lang="ru-RU" sz="2800" b="1" dirty="0" smtClean="0">
                <a:solidFill>
                  <a:srgbClr val="FFFF00"/>
                </a:solidFill>
              </a:rPr>
              <a:t> (удаление излишков тепла);</a:t>
            </a:r>
          </a:p>
          <a:p>
            <a:r>
              <a:rPr lang="ru-RU" sz="2800" b="1" u="sng" dirty="0" smtClean="0">
                <a:solidFill>
                  <a:srgbClr val="FFC000"/>
                </a:solidFill>
              </a:rPr>
              <a:t>Защитная</a:t>
            </a:r>
            <a:r>
              <a:rPr lang="ru-RU" sz="2800" b="1" dirty="0" smtClean="0">
                <a:solidFill>
                  <a:srgbClr val="FFFF00"/>
                </a:solidFill>
              </a:rPr>
              <a:t> (иммунитет)</a:t>
            </a:r>
          </a:p>
          <a:p>
            <a:r>
              <a:rPr lang="ru-RU" sz="2800" b="1" u="sng" dirty="0" smtClean="0">
                <a:solidFill>
                  <a:srgbClr val="FFC000"/>
                </a:solidFill>
              </a:rPr>
              <a:t>Гомеостатическая</a:t>
            </a:r>
            <a:r>
              <a:rPr lang="ru-RU" sz="2800" b="1" u="sng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(поддержка гомеостаза)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214282" y="2428868"/>
            <a:ext cx="357190" cy="2786082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036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ФОРМЕННЫЕ ЭЛЕМЕНТЫ КРОВИ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46237"/>
            <a:ext cx="6900882" cy="4526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t="12430"/>
          <a:stretch>
            <a:fillRect/>
          </a:stretch>
        </p:blipFill>
        <p:spPr bwMode="auto">
          <a:xfrm>
            <a:off x="0" y="857232"/>
            <a:ext cx="9144000" cy="600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Эркер">
  <a:themeElements>
    <a:clrScheme name="Другая 5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2">
  <a:themeElements>
    <a:clrScheme name="Тема Office 2">
      <a:dk1>
        <a:srgbClr val="000000"/>
      </a:dk1>
      <a:lt1>
        <a:srgbClr val="FFFFFF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FFFFF"/>
      </a:accent3>
      <a:accent4>
        <a:srgbClr val="000000"/>
      </a:accent4>
      <a:accent5>
        <a:srgbClr val="CDDBB9"/>
      </a:accent5>
      <a:accent6>
        <a:srgbClr val="3086A5"/>
      </a:accent6>
      <a:hlink>
        <a:srgbClr val="9191E1"/>
      </a:hlink>
      <a:folHlink>
        <a:srgbClr val="CC9864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66"/>
        </a:dk1>
        <a:lt1>
          <a:srgbClr val="FDEDFD"/>
        </a:lt1>
        <a:dk2>
          <a:srgbClr val="221304"/>
        </a:dk2>
        <a:lt2>
          <a:srgbClr val="F3D9F3"/>
        </a:lt2>
        <a:accent1>
          <a:srgbClr val="A1BD69"/>
        </a:accent1>
        <a:accent2>
          <a:srgbClr val="3694B6"/>
        </a:accent2>
        <a:accent3>
          <a:srgbClr val="FEF4FE"/>
        </a:accent3>
        <a:accent4>
          <a:srgbClr val="000056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EBF6FD"/>
        </a:lt1>
        <a:dk2>
          <a:srgbClr val="221304"/>
        </a:dk2>
        <a:lt2>
          <a:srgbClr val="CCECFF"/>
        </a:lt2>
        <a:accent1>
          <a:srgbClr val="A1BD69"/>
        </a:accent1>
        <a:accent2>
          <a:srgbClr val="3694B6"/>
        </a:accent2>
        <a:accent3>
          <a:srgbClr val="F3FAFE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4">
  <a:themeElements>
    <a:clrScheme name="Тема Office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Тема Office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Литей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Тема Office 4">
    <a:dk1>
      <a:srgbClr val="000022"/>
    </a:dk1>
    <a:lt1>
      <a:srgbClr val="FFFFFF"/>
    </a:lt1>
    <a:dk2>
      <a:srgbClr val="000066"/>
    </a:dk2>
    <a:lt2>
      <a:srgbClr val="FFCC00"/>
    </a:lt2>
    <a:accent1>
      <a:srgbClr val="666699"/>
    </a:accent1>
    <a:accent2>
      <a:srgbClr val="000048"/>
    </a:accent2>
    <a:accent3>
      <a:srgbClr val="AAAAB8"/>
    </a:accent3>
    <a:accent4>
      <a:srgbClr val="DADADA"/>
    </a:accent4>
    <a:accent5>
      <a:srgbClr val="B8B8CA"/>
    </a:accent5>
    <a:accent6>
      <a:srgbClr val="000040"/>
    </a:accent6>
    <a:hlink>
      <a:srgbClr val="9999FF"/>
    </a:hlink>
    <a:folHlink>
      <a:srgbClr val="0000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534</TotalTime>
  <Words>688</Words>
  <PresentationFormat>Экран (4:3)</PresentationFormat>
  <Paragraphs>148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Эркер</vt:lpstr>
      <vt:lpstr>Яркая</vt:lpstr>
      <vt:lpstr>Аспект</vt:lpstr>
      <vt:lpstr>Тема2</vt:lpstr>
      <vt:lpstr>Тема4</vt:lpstr>
      <vt:lpstr>Метро</vt:lpstr>
      <vt:lpstr>Трек</vt:lpstr>
      <vt:lpstr>Литейная</vt:lpstr>
      <vt:lpstr>Поток</vt:lpstr>
      <vt:lpstr>1_Поток</vt:lpstr>
      <vt:lpstr>1_Аспект</vt:lpstr>
      <vt:lpstr>ВНУТРЕННЯЯ СРЕДА ОРГАНИЗМА - ОСНОВА ЕГО ЦЕЛОСТНОСТИ.  КРОВЬ.</vt:lpstr>
      <vt:lpstr>ВНУТРЕННЯЯ СРЕДА ОРГАНИЗМА</vt:lpstr>
      <vt:lpstr>В 1850г Клод Бернар (фр.) выдвинул концепцию внутренней среды организма. </vt:lpstr>
      <vt:lpstr>Слайд 4</vt:lpstr>
      <vt:lpstr>КРОВЬ</vt:lpstr>
      <vt:lpstr>Слайд 6</vt:lpstr>
      <vt:lpstr>Состав цельной крови (схема)</vt:lpstr>
      <vt:lpstr>ФУНКЦИИ КРОВИ</vt:lpstr>
      <vt:lpstr>ФОРМЕННЫЕ ЭЛЕМЕНТЫ КРОВИ</vt:lpstr>
      <vt:lpstr>Форменные элементы крови</vt:lpstr>
      <vt:lpstr>Интересно знать, что…</vt:lpstr>
      <vt:lpstr>Слайд 12</vt:lpstr>
      <vt:lpstr>Виды лейкоцитов и их функции</vt:lpstr>
      <vt:lpstr>                                                                                                   Свёртывание крови- защитный механизм от кровопотери </vt:lpstr>
      <vt:lpstr>Слайд 15</vt:lpstr>
      <vt:lpstr>Антисвёртывающая система</vt:lpstr>
      <vt:lpstr>Переливание крови. Группы крови</vt:lpstr>
      <vt:lpstr>Из истории</vt:lpstr>
      <vt:lpstr>Слайд 19</vt:lpstr>
      <vt:lpstr>Переливание крови</vt:lpstr>
      <vt:lpstr>Установлено:</vt:lpstr>
      <vt:lpstr>Слайд 22</vt:lpstr>
      <vt:lpstr>Закрепление (проверь себя…) </vt:lpstr>
      <vt:lpstr>Закрепление  (проверь себя…)  </vt:lpstr>
      <vt:lpstr>Закрепление  (проверь себя…)  </vt:lpstr>
      <vt:lpstr>Слайд 26</vt:lpstr>
      <vt:lpstr>   АВТОР ПРОЕКТА «Внутренняя среда организма-основа его целостности. Кровь.», биология, 8 класс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СРЕДА ОРГАНИЗМА - ОСНОВА ЕГО ЦЕЛОСТНОСТИ.  КРОВЬ.</dc:title>
  <dc:creator>Администратор</dc:creator>
  <cp:lastModifiedBy>Администратор</cp:lastModifiedBy>
  <cp:revision>19</cp:revision>
  <dcterms:created xsi:type="dcterms:W3CDTF">2018-11-30T13:29:07Z</dcterms:created>
  <dcterms:modified xsi:type="dcterms:W3CDTF">2018-12-03T10:21:07Z</dcterms:modified>
</cp:coreProperties>
</file>